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9" r:id="rId5"/>
    <p:sldId id="263" r:id="rId6"/>
    <p:sldId id="264" r:id="rId7"/>
    <p:sldId id="266" r:id="rId8"/>
    <p:sldId id="270" r:id="rId9"/>
    <p:sldId id="267" r:id="rId10"/>
    <p:sldId id="268" r:id="rId11"/>
    <p:sldId id="269" r:id="rId12"/>
    <p:sldId id="271" r:id="rId13"/>
    <p:sldId id="273" r:id="rId14"/>
    <p:sldId id="272" r:id="rId15"/>
    <p:sldId id="274" r:id="rId16"/>
    <p:sldId id="262" r:id="rId17"/>
    <p:sldId id="265"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l-PL" smtClean="0"/>
              <a:t>Kliknij, aby edytować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6B19B9B0-58E4-49AC-A576-D0E0D47E93DD}" type="datetimeFigureOut">
              <a:rPr lang="pl-PL" smtClean="0"/>
              <a:t>16.12.2020</a:t>
            </a:fld>
            <a:endParaRPr lang="pl-PL"/>
          </a:p>
        </p:txBody>
      </p:sp>
      <p:sp>
        <p:nvSpPr>
          <p:cNvPr id="5" name="Footer Placeholder 4"/>
          <p:cNvSpPr>
            <a:spLocks noGrp="1"/>
          </p:cNvSpPr>
          <p:nvPr>
            <p:ph type="ftr" sz="quarter" idx="11"/>
          </p:nvPr>
        </p:nvSpPr>
        <p:spPr>
          <a:xfrm>
            <a:off x="1876424" y="5410201"/>
            <a:ext cx="5124886" cy="365125"/>
          </a:xfrm>
        </p:spPr>
        <p:txBody>
          <a:bodyPr/>
          <a:lstStyle/>
          <a:p>
            <a:endParaRPr lang="pl-PL"/>
          </a:p>
        </p:txBody>
      </p:sp>
      <p:sp>
        <p:nvSpPr>
          <p:cNvPr id="6" name="Slide Number Placeholder 5"/>
          <p:cNvSpPr>
            <a:spLocks noGrp="1"/>
          </p:cNvSpPr>
          <p:nvPr>
            <p:ph type="sldNum" sz="quarter" idx="12"/>
          </p:nvPr>
        </p:nvSpPr>
        <p:spPr>
          <a:xfrm>
            <a:off x="9896911" y="5410199"/>
            <a:ext cx="771089" cy="365125"/>
          </a:xfrm>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129780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l-PL" smtClean="0"/>
              <a:t>Kliknij ikonę, aby dodać obraz</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B19B9B0-58E4-49AC-A576-D0E0D47E93DD}" type="datetimeFigureOut">
              <a:rPr lang="pl-PL" smtClean="0"/>
              <a:t>16.12.2020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2842235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l-PL" smtClean="0"/>
              <a:t>Kliknij, aby edytować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B19B9B0-58E4-49AC-A576-D0E0D47E93DD}" type="datetimeFigureOut">
              <a:rPr lang="pl-PL" smtClean="0"/>
              <a:t>16.12.2020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2837879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l-PL" smtClean="0"/>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B19B9B0-58E4-49AC-A576-D0E0D47E93DD}" type="datetimeFigureOut">
              <a:rPr lang="pl-PL" smtClean="0"/>
              <a:t>16.12.2020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76D78E4-32E5-4FA4-A30E-37CA062604F6}" type="slidenum">
              <a:rPr lang="pl-PL" smtClean="0"/>
              <a:t>‹#›</a:t>
            </a:fld>
            <a:endParaRPr lang="pl-PL"/>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17402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l-PL" smtClean="0"/>
              <a:t>Kliknij, aby edytować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B19B9B0-58E4-49AC-A576-D0E0D47E93DD}" type="datetimeFigureOut">
              <a:rPr lang="pl-PL" smtClean="0"/>
              <a:t>16.12.2020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2887799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6B19B9B0-58E4-49AC-A576-D0E0D47E93DD}" type="datetimeFigureOut">
              <a:rPr lang="pl-PL" smtClean="0"/>
              <a:t>16.12.2020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3661644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smtClean="0"/>
              <a:t>Kliknij ikonę, aby dodać obraz</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smtClean="0"/>
              <a:t>Kliknij ikonę, aby dodać obraz</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smtClean="0"/>
              <a:t>Kliknij ikonę, aby dodać obraz</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6B19B9B0-58E4-49AC-A576-D0E0D47E93DD}" type="datetimeFigureOut">
              <a:rPr lang="pl-PL" smtClean="0"/>
              <a:t>16.12.2020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1392420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B19B9B0-58E4-49AC-A576-D0E0D47E93DD}" type="datetimeFigureOut">
              <a:rPr lang="pl-PL" smtClean="0"/>
              <a:t>16.12.2020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1155467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B19B9B0-58E4-49AC-A576-D0E0D47E93DD}" type="datetimeFigureOut">
              <a:rPr lang="pl-PL" smtClean="0"/>
              <a:t>16.12.2020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397450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B19B9B0-58E4-49AC-A576-D0E0D47E93DD}" type="datetimeFigureOut">
              <a:rPr lang="pl-PL" smtClean="0"/>
              <a:t>16.12.2020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237852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B19B9B0-58E4-49AC-A576-D0E0D47E93DD}" type="datetimeFigureOut">
              <a:rPr lang="pl-PL" smtClean="0"/>
              <a:t>16.12.2020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342426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6B19B9B0-58E4-49AC-A576-D0E0D47E93DD}" type="datetimeFigureOut">
              <a:rPr lang="pl-PL" smtClean="0"/>
              <a:t>16.12.2020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249544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41410" y="3073397"/>
            <a:ext cx="4878391" cy="2717801"/>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72200" y="3073397"/>
            <a:ext cx="4875210" cy="2717801"/>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6B19B9B0-58E4-49AC-A576-D0E0D47E93DD}" type="datetimeFigureOut">
              <a:rPr lang="pl-PL" smtClean="0"/>
              <a:t>16.12.2020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4163086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B19B9B0-58E4-49AC-A576-D0E0D47E93DD}" type="datetimeFigureOut">
              <a:rPr lang="pl-PL" smtClean="0"/>
              <a:t>16.12.2020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268546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9B9B0-58E4-49AC-A576-D0E0D47E93DD}" type="datetimeFigureOut">
              <a:rPr lang="pl-PL" smtClean="0"/>
              <a:t>16.12.2020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1327812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B19B9B0-58E4-49AC-A576-D0E0D47E93DD}" type="datetimeFigureOut">
              <a:rPr lang="pl-PL" smtClean="0"/>
              <a:t>16.12.2020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207221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B19B9B0-58E4-49AC-A576-D0E0D47E93DD}" type="datetimeFigureOut">
              <a:rPr lang="pl-PL" smtClean="0"/>
              <a:t>16.12.2020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76D78E4-32E5-4FA4-A30E-37CA062604F6}" type="slidenum">
              <a:rPr lang="pl-PL" smtClean="0"/>
              <a:t>‹#›</a:t>
            </a:fld>
            <a:endParaRPr lang="pl-PL"/>
          </a:p>
        </p:txBody>
      </p:sp>
    </p:spTree>
    <p:extLst>
      <p:ext uri="{BB962C8B-B14F-4D97-AF65-F5344CB8AC3E}">
        <p14:creationId xmlns:p14="http://schemas.microsoft.com/office/powerpoint/2010/main" val="420589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B19B9B0-58E4-49AC-A576-D0E0D47E93DD}" type="datetimeFigureOut">
              <a:rPr lang="pl-PL" smtClean="0"/>
              <a:t>16.12.2020</a:t>
            </a:fld>
            <a:endParaRPr lang="pl-PL"/>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76D78E4-32E5-4FA4-A30E-37CA062604F6}" type="slidenum">
              <a:rPr lang="pl-PL" smtClean="0"/>
              <a:t>‹#›</a:t>
            </a:fld>
            <a:endParaRPr lang="pl-PL"/>
          </a:p>
        </p:txBody>
      </p:sp>
    </p:spTree>
    <p:extLst>
      <p:ext uri="{BB962C8B-B14F-4D97-AF65-F5344CB8AC3E}">
        <p14:creationId xmlns:p14="http://schemas.microsoft.com/office/powerpoint/2010/main" val="33641629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pzu.pl/_fileserver/item/1527394" TargetMode="External"/><Relationship Id="rId2" Type="http://schemas.openxmlformats.org/officeDocument/2006/relationships/hyperlink" Target="https://www.pzu.pl/dla-firm-i-pracownikow/majatek-firmy-i-oc/majatek/ubezpieczenie-mienia-od-wszystkich-ryzyk" TargetMode="External"/><Relationship Id="rId1" Type="http://schemas.openxmlformats.org/officeDocument/2006/relationships/slideLayout" Target="../slideLayouts/slideLayout2.xml"/><Relationship Id="rId5" Type="http://schemas.openxmlformats.org/officeDocument/2006/relationships/hyperlink" Target="file:///C:\Users\le\Downloads\Ogolne_warunki_ubezpieczen_komunikacyjnych_PZU_Auto_do_ofert_od_19.09.2020.PDF" TargetMode="External"/><Relationship Id="rId4" Type="http://schemas.openxmlformats.org/officeDocument/2006/relationships/hyperlink" Target="https://kioskpolis.pl/ubezpieczenie-odpowiedzialnosci-cywilnej-oc-czym-jes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Powszechny Zakład Ubezpieczeń</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Podtytuł 2"/>
          <p:cNvSpPr>
            <a:spLocks noGrp="1"/>
          </p:cNvSpPr>
          <p:nvPr>
            <p:ph idx="1"/>
          </p:nvPr>
        </p:nvSpPr>
        <p:spPr/>
        <p:txBody>
          <a:bodyPr/>
          <a:lstStyle/>
          <a:p>
            <a:pPr algn="r"/>
            <a:r>
              <a:rPr lang="pl-PL" dirty="0" smtClean="0"/>
              <a:t>Autor: Jakub </a:t>
            </a:r>
            <a:r>
              <a:rPr lang="pl-PL" dirty="0" err="1" smtClean="0"/>
              <a:t>Domicz</a:t>
            </a:r>
            <a:r>
              <a:rPr lang="pl-PL" dirty="0" smtClean="0"/>
              <a:t> </a:t>
            </a:r>
          </a:p>
          <a:p>
            <a:pPr algn="r"/>
            <a:r>
              <a:rPr lang="pl-PL" dirty="0" smtClean="0"/>
              <a:t>Kl.1TL</a:t>
            </a:r>
            <a:endParaRPr lang="pl-PL" dirty="0"/>
          </a:p>
        </p:txBody>
      </p:sp>
      <p:pic>
        <p:nvPicPr>
          <p:cNvPr id="2050" name="Picture 2" descr="PZU Ubezpieczenie OC AC • Porównaj ofertę PZU w kalkulatorze mfind.p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0360" y="1604963"/>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909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Ubezpieczenie PZU Auto Szyba</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endParaRPr lang="pl-PL" dirty="0" smtClean="0"/>
          </a:p>
          <a:p>
            <a:r>
              <a:rPr lang="pl-PL" dirty="0" smtClean="0"/>
              <a:t>Jest to dodatkowa opcja dla ubezpieczającego</a:t>
            </a:r>
          </a:p>
          <a:p>
            <a:r>
              <a:rPr lang="pl-PL" dirty="0" smtClean="0"/>
              <a:t>organizacja </a:t>
            </a:r>
            <a:r>
              <a:rPr lang="pl-PL" dirty="0"/>
              <a:t>i pokrycie kosztów naprawy lub wymiany uszkodzonej szyby w samochodzie.</a:t>
            </a:r>
          </a:p>
          <a:p>
            <a:r>
              <a:rPr lang="pl-PL" dirty="0"/>
              <a:t>odpowiedzialność za szkody na całym świecie.</a:t>
            </a:r>
          </a:p>
          <a:p>
            <a:r>
              <a:rPr lang="pl-PL" dirty="0"/>
              <a:t>profesjonalna obsługa u sprawdzonych partnerów.</a:t>
            </a:r>
          </a:p>
          <a:p>
            <a:pPr marL="0" indent="0">
              <a:buNone/>
            </a:pPr>
            <a:endParaRPr lang="pl-PL" dirty="0"/>
          </a:p>
        </p:txBody>
      </p:sp>
    </p:spTree>
    <p:extLst>
      <p:ext uri="{BB962C8B-B14F-4D97-AF65-F5344CB8AC3E}">
        <p14:creationId xmlns:p14="http://schemas.microsoft.com/office/powerpoint/2010/main" val="2963186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Ubezpieczenie PZU Pomoc w Drodze</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r>
              <a:rPr lang="pl-PL" dirty="0" smtClean="0"/>
              <a:t>Dodatkowa opcja</a:t>
            </a:r>
          </a:p>
          <a:p>
            <a:r>
              <a:rPr lang="pl-PL" dirty="0" smtClean="0"/>
              <a:t>pomoc </a:t>
            </a:r>
            <a:r>
              <a:rPr lang="pl-PL" dirty="0"/>
              <a:t>w czasie drogi, np.: holowanie, samochód zastępczy, nocleg.</a:t>
            </a:r>
          </a:p>
          <a:p>
            <a:r>
              <a:rPr lang="pl-PL" dirty="0"/>
              <a:t>ponad 700 partnerów świadczących pomoc drogową i ok. 740 wypożyczalni samochodów.</a:t>
            </a:r>
          </a:p>
          <a:p>
            <a:r>
              <a:rPr lang="pl-PL" dirty="0"/>
              <a:t>największa w Polsce flota hybrydowych samochodów zastępczych.</a:t>
            </a:r>
          </a:p>
          <a:p>
            <a:pPr marL="0" indent="0">
              <a:buNone/>
            </a:pPr>
            <a:endParaRPr lang="pl-PL" dirty="0"/>
          </a:p>
        </p:txBody>
      </p:sp>
    </p:spTree>
    <p:extLst>
      <p:ext uri="{BB962C8B-B14F-4D97-AF65-F5344CB8AC3E}">
        <p14:creationId xmlns:p14="http://schemas.microsoft.com/office/powerpoint/2010/main" val="1759573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Ubezpieczenie PZU Auto NNM</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r>
              <a:rPr lang="pl-PL" dirty="0"/>
              <a:t>pieniądze po wypadku dla kierowcy i pasażerów ubezpieczonego pojazdu.</a:t>
            </a:r>
          </a:p>
          <a:p>
            <a:r>
              <a:rPr lang="pl-PL" dirty="0"/>
              <a:t>zwrot kosztów leczenia- w tym rehabilitacji.</a:t>
            </a:r>
          </a:p>
          <a:p>
            <a:r>
              <a:rPr lang="pl-PL" dirty="0"/>
              <a:t>wsparcie finansowe dla najbliższych w razie śmierci ubezpieczonego.</a:t>
            </a:r>
          </a:p>
          <a:p>
            <a:pPr marL="0" indent="0">
              <a:buNone/>
            </a:pPr>
            <a:endParaRPr lang="pl-PL" dirty="0"/>
          </a:p>
        </p:txBody>
      </p:sp>
    </p:spTree>
    <p:extLst>
      <p:ext uri="{BB962C8B-B14F-4D97-AF65-F5344CB8AC3E}">
        <p14:creationId xmlns:p14="http://schemas.microsoft.com/office/powerpoint/2010/main" val="3699833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Ubezpieczenie PZU Auto </a:t>
            </a:r>
            <a:r>
              <a:rPr lang="pl-PL" b="1" i="1" dirty="0">
                <a:solidFill>
                  <a:schemeClr val="accent1">
                    <a:lumMod val="50000"/>
                  </a:schemeClr>
                </a:solidFill>
                <a:effectLst>
                  <a:outerShdw blurRad="38100" dist="38100" dir="2700000" algn="tl">
                    <a:srgbClr val="000000">
                      <a:alpha val="43137"/>
                    </a:srgbClr>
                  </a:outerShdw>
                </a:effectLst>
              </a:rPr>
              <a:t>A</a:t>
            </a:r>
            <a:r>
              <a:rPr lang="pl-PL" b="1" i="1" dirty="0" smtClean="0">
                <a:solidFill>
                  <a:schemeClr val="accent1">
                    <a:lumMod val="50000"/>
                  </a:schemeClr>
                </a:solidFill>
                <a:effectLst>
                  <a:outerShdw blurRad="38100" dist="38100" dir="2700000" algn="tl">
                    <a:srgbClr val="000000">
                      <a:alpha val="43137"/>
                    </a:srgbClr>
                  </a:outerShdw>
                </a:effectLst>
              </a:rPr>
              <a:t>systent </a:t>
            </a:r>
            <a:r>
              <a:rPr lang="pl-PL" b="1" i="1" dirty="0">
                <a:solidFill>
                  <a:schemeClr val="accent1">
                    <a:lumMod val="50000"/>
                  </a:schemeClr>
                </a:solidFill>
                <a:effectLst>
                  <a:outerShdw blurRad="38100" dist="38100" dir="2700000" algn="tl">
                    <a:srgbClr val="000000">
                      <a:alpha val="43137"/>
                    </a:srgbClr>
                  </a:outerShdw>
                </a:effectLst>
              </a:rPr>
              <a:t>Z</a:t>
            </a:r>
            <a:r>
              <a:rPr lang="pl-PL" b="1" i="1" dirty="0" smtClean="0">
                <a:solidFill>
                  <a:schemeClr val="accent1">
                    <a:lumMod val="50000"/>
                  </a:schemeClr>
                </a:solidFill>
                <a:effectLst>
                  <a:outerShdw blurRad="38100" dist="38100" dir="2700000" algn="tl">
                    <a:srgbClr val="000000">
                      <a:alpha val="43137"/>
                    </a:srgbClr>
                  </a:outerShdw>
                </a:effectLst>
              </a:rPr>
              <a:t>drowotny</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r>
              <a:rPr lang="pl-PL" dirty="0"/>
              <a:t>organizacja i pokrycie kosztów leczenia w prywatnych placówkach medycznych po wypadku drogowym.</a:t>
            </a:r>
          </a:p>
          <a:p>
            <a:r>
              <a:rPr lang="pl-PL" dirty="0"/>
              <a:t>krótki czas oczekiwania na wizytę – tylko 5 dni do specjalisty.</a:t>
            </a:r>
          </a:p>
          <a:p>
            <a:r>
              <a:rPr lang="pl-PL" dirty="0"/>
              <a:t>ponad 2000 placówek w ponad 500 miastach w Polsce.</a:t>
            </a:r>
          </a:p>
          <a:p>
            <a:pPr marL="0" indent="0">
              <a:buNone/>
            </a:pPr>
            <a:endParaRPr lang="pl-PL" dirty="0"/>
          </a:p>
        </p:txBody>
      </p:sp>
    </p:spTree>
    <p:extLst>
      <p:ext uri="{BB962C8B-B14F-4D97-AF65-F5344CB8AC3E}">
        <p14:creationId xmlns:p14="http://schemas.microsoft.com/office/powerpoint/2010/main" val="606926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Ubezpieczenie PZU Auto NNW Max</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r>
              <a:rPr lang="pl-PL" dirty="0"/>
              <a:t>ochrona po poważnym wypadku – niezależnie od tego, z jakiego środka komunikacji korzysta ubezpieczony.</a:t>
            </a:r>
          </a:p>
          <a:p>
            <a:r>
              <a:rPr lang="pl-PL" dirty="0"/>
              <a:t>pieniądze na życie, jeśli po wypadku ubezpieczony nie będzie w stanie samodzielnie funkcjonować.</a:t>
            </a:r>
          </a:p>
          <a:p>
            <a:r>
              <a:rPr lang="pl-PL" dirty="0"/>
              <a:t>pieniądze dla najbliższych w razie śmierci ubezpieczonego.</a:t>
            </a:r>
          </a:p>
          <a:p>
            <a:pPr marL="0" indent="0">
              <a:buNone/>
            </a:pPr>
            <a:endParaRPr lang="pl-PL" dirty="0"/>
          </a:p>
        </p:txBody>
      </p:sp>
    </p:spTree>
    <p:extLst>
      <p:ext uri="{BB962C8B-B14F-4D97-AF65-F5344CB8AC3E}">
        <p14:creationId xmlns:p14="http://schemas.microsoft.com/office/powerpoint/2010/main" val="3662776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Ubezpieczenie Auto </a:t>
            </a:r>
            <a:r>
              <a:rPr lang="pl-PL" b="1" i="1" dirty="0">
                <a:solidFill>
                  <a:schemeClr val="accent1">
                    <a:lumMod val="50000"/>
                  </a:schemeClr>
                </a:solidFill>
                <a:effectLst>
                  <a:outerShdw blurRad="38100" dist="38100" dir="2700000" algn="tl">
                    <a:srgbClr val="000000">
                      <a:alpha val="43137"/>
                    </a:srgbClr>
                  </a:outerShdw>
                </a:effectLst>
              </a:rPr>
              <a:t>O</a:t>
            </a:r>
            <a:r>
              <a:rPr lang="pl-PL" b="1" i="1" dirty="0" smtClean="0">
                <a:solidFill>
                  <a:schemeClr val="accent1">
                    <a:lumMod val="50000"/>
                  </a:schemeClr>
                </a:solidFill>
                <a:effectLst>
                  <a:outerShdw blurRad="38100" dist="38100" dir="2700000" algn="tl">
                    <a:srgbClr val="000000">
                      <a:alpha val="43137"/>
                    </a:srgbClr>
                  </a:outerShdw>
                </a:effectLst>
              </a:rPr>
              <a:t>chrona</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r>
              <a:rPr lang="pl-PL" dirty="0"/>
              <a:t>wygodna likwidacja skomplikowanej szkody z OC sprawcy wypadku drogowego.</a:t>
            </a:r>
          </a:p>
          <a:p>
            <a:r>
              <a:rPr lang="pl-PL" dirty="0"/>
              <a:t>szybka wypłata odszkodowania – w 15 dni.</a:t>
            </a:r>
          </a:p>
          <a:p>
            <a:r>
              <a:rPr lang="pl-PL" dirty="0"/>
              <a:t>wysoka suma ubezpieczenia – 4 miliony złotych.</a:t>
            </a:r>
          </a:p>
          <a:p>
            <a:pPr marL="0" indent="0">
              <a:buNone/>
            </a:pPr>
            <a:endParaRPr lang="pl-PL" dirty="0"/>
          </a:p>
        </p:txBody>
      </p:sp>
    </p:spTree>
    <p:extLst>
      <p:ext uri="{BB962C8B-B14F-4D97-AF65-F5344CB8AC3E}">
        <p14:creationId xmlns:p14="http://schemas.microsoft.com/office/powerpoint/2010/main" val="759962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Źródła informacji:</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buNone/>
            </a:pPr>
            <a:r>
              <a:rPr lang="pl-PL" dirty="0" smtClean="0">
                <a:hlinkClick r:id="rId2"/>
              </a:rPr>
              <a:t>Ubezpieczenie mienia od wszystkich </a:t>
            </a:r>
            <a:r>
              <a:rPr lang="pl-PL" dirty="0" err="1" smtClean="0">
                <a:hlinkClick r:id="rId2"/>
              </a:rPr>
              <a:t>ryzyk</a:t>
            </a:r>
            <a:r>
              <a:rPr lang="pl-PL" dirty="0" smtClean="0">
                <a:hlinkClick r:id="rId2"/>
              </a:rPr>
              <a:t> (pzu.pl)</a:t>
            </a:r>
            <a:endParaRPr lang="pl-PL" dirty="0" smtClean="0"/>
          </a:p>
          <a:p>
            <a:pPr marL="0" indent="0">
              <a:buNone/>
            </a:pPr>
            <a:r>
              <a:rPr lang="pl-PL" dirty="0" smtClean="0">
                <a:hlinkClick r:id="rId3"/>
              </a:rPr>
              <a:t>1527394 (pzu.pl)</a:t>
            </a:r>
            <a:endParaRPr lang="pl-PL" dirty="0" smtClean="0"/>
          </a:p>
          <a:p>
            <a:pPr marL="0" indent="0">
              <a:buNone/>
            </a:pPr>
            <a:r>
              <a:rPr lang="pl-PL" dirty="0" smtClean="0">
                <a:hlinkClick r:id="rId4"/>
              </a:rPr>
              <a:t>Czym jest ubezpieczenie OC (odpowiedzialności cywilnej)? - KioskPolis.pl</a:t>
            </a:r>
            <a:endParaRPr lang="pl-PL" dirty="0" smtClean="0"/>
          </a:p>
          <a:p>
            <a:pPr marL="0" indent="0">
              <a:buNone/>
            </a:pPr>
            <a:r>
              <a:rPr lang="pl-PL" dirty="0" smtClean="0">
                <a:hlinkClick r:id="rId5"/>
              </a:rPr>
              <a:t>Ogolne_warunki_ubezpieczen_komunikacyjnych_PZU_Auto_do_ofert_od_19.09.2020.PDF</a:t>
            </a:r>
            <a:endParaRPr lang="pl-PL" dirty="0"/>
          </a:p>
        </p:txBody>
      </p:sp>
    </p:spTree>
    <p:extLst>
      <p:ext uri="{BB962C8B-B14F-4D97-AF65-F5344CB8AC3E}">
        <p14:creationId xmlns:p14="http://schemas.microsoft.com/office/powerpoint/2010/main" val="2176727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Dziękuję za uwagę</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5" name="Symbol zastępczy tekstu 4"/>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65805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solidFill>
                  <a:schemeClr val="accent1">
                    <a:lumMod val="50000"/>
                  </a:schemeClr>
                </a:solidFill>
              </a:rPr>
              <a:t>Ubezpieczenie mienia od wszystkich </a:t>
            </a:r>
            <a:r>
              <a:rPr lang="pl-PL" dirty="0" err="1">
                <a:solidFill>
                  <a:schemeClr val="accent1">
                    <a:lumMod val="50000"/>
                  </a:schemeClr>
                </a:solidFill>
              </a:rPr>
              <a:t>ryzyk</a:t>
            </a:r>
            <a:r>
              <a:rPr lang="pl-PL" dirty="0">
                <a:solidFill>
                  <a:schemeClr val="accent1">
                    <a:lumMod val="50000"/>
                  </a:schemeClr>
                </a:solidFill>
              </a:rPr>
              <a:t/>
            </a:r>
            <a:br>
              <a:rPr lang="pl-PL" dirty="0">
                <a:solidFill>
                  <a:schemeClr val="accent1">
                    <a:lumMod val="50000"/>
                  </a:schemeClr>
                </a:solidFill>
              </a:rPr>
            </a:br>
            <a:r>
              <a:rPr lang="pl-PL" dirty="0" smtClean="0">
                <a:solidFill>
                  <a:schemeClr val="accent1">
                    <a:lumMod val="50000"/>
                  </a:schemeClr>
                </a:solidFill>
              </a:rPr>
              <a:t>Przedmiot ubezpieczenia</a:t>
            </a:r>
            <a:endParaRPr lang="pl-PL" dirty="0">
              <a:solidFill>
                <a:schemeClr val="accent1">
                  <a:lumMod val="50000"/>
                </a:schemeClr>
              </a:solidFill>
            </a:endParaRPr>
          </a:p>
        </p:txBody>
      </p:sp>
      <p:sp>
        <p:nvSpPr>
          <p:cNvPr id="3" name="Symbol zastępczy zawartości 2"/>
          <p:cNvSpPr>
            <a:spLocks noGrp="1"/>
          </p:cNvSpPr>
          <p:nvPr>
            <p:ph idx="1"/>
          </p:nvPr>
        </p:nvSpPr>
        <p:spPr/>
        <p:txBody>
          <a:bodyPr>
            <a:normAutofit fontScale="32500" lnSpcReduction="20000"/>
          </a:bodyPr>
          <a:lstStyle/>
          <a:p>
            <a:pPr marL="0" indent="0">
              <a:buNone/>
            </a:pPr>
            <a:r>
              <a:rPr lang="pl-PL" dirty="0" smtClean="0"/>
              <a:t>W PZU można ubezpieczyć:</a:t>
            </a:r>
          </a:p>
          <a:p>
            <a:r>
              <a:rPr lang="pl-PL" sz="3300" b="1" dirty="0" smtClean="0"/>
              <a:t>Budynki</a:t>
            </a:r>
            <a:r>
              <a:rPr lang="pl-PL" sz="3300" dirty="0"/>
              <a:t>, które wykorzystujesz do prowadzenia działalności i budowle, czyli np. ogrodzenia, bramy, urządzenia reklamowe, </a:t>
            </a:r>
            <a:r>
              <a:rPr lang="pl-PL" sz="3300" dirty="0" smtClean="0"/>
              <a:t>magazyny itp.</a:t>
            </a:r>
          </a:p>
          <a:p>
            <a:r>
              <a:rPr lang="pl-PL" sz="3300" b="1" dirty="0" smtClean="0"/>
              <a:t>Pomieszczenia </a:t>
            </a:r>
            <a:r>
              <a:rPr lang="pl-PL" sz="3300" dirty="0" smtClean="0"/>
              <a:t>przeznaczone </a:t>
            </a:r>
            <a:r>
              <a:rPr lang="pl-PL" sz="3300" dirty="0"/>
              <a:t>do prowadzenia działalności gospodarczej</a:t>
            </a:r>
            <a:r>
              <a:rPr lang="pl-PL" sz="3300" dirty="0" smtClean="0"/>
              <a:t>.</a:t>
            </a:r>
          </a:p>
          <a:p>
            <a:r>
              <a:rPr lang="pl-PL" sz="3300" b="1" dirty="0"/>
              <a:t>Elementy </a:t>
            </a:r>
            <a:r>
              <a:rPr lang="pl-PL" sz="3300" b="1" dirty="0" smtClean="0"/>
              <a:t>wyposażenia </a:t>
            </a:r>
            <a:r>
              <a:rPr lang="pl-PL" sz="3300" dirty="0" smtClean="0"/>
              <a:t>otoczenia </a:t>
            </a:r>
            <a:r>
              <a:rPr lang="pl-PL" sz="3300" dirty="0"/>
              <a:t>budynku, np. lampy oświetleniowe, murki ogrodowe, </a:t>
            </a:r>
            <a:r>
              <a:rPr lang="pl-PL" sz="3300" dirty="0" smtClean="0"/>
              <a:t>instalacje.</a:t>
            </a:r>
            <a:endParaRPr lang="pl-PL" sz="3300" dirty="0"/>
          </a:p>
          <a:p>
            <a:r>
              <a:rPr lang="pl-PL" sz="3300" b="1" dirty="0"/>
              <a:t>Urządzenia techniczne, maszyny</a:t>
            </a:r>
            <a:r>
              <a:rPr lang="pl-PL" sz="3300" dirty="0"/>
              <a:t>, aparaty i narzędzia, wyposażenie pomieszczeń firmowych.</a:t>
            </a:r>
          </a:p>
          <a:p>
            <a:r>
              <a:rPr lang="pl-PL" sz="3300" b="1" dirty="0"/>
              <a:t>Towary</a:t>
            </a:r>
            <a:r>
              <a:rPr lang="pl-PL" sz="3300" dirty="0"/>
              <a:t>, surowce, półprodukty, wyroby gotowe lub w toku produkcji, opakowania, części zapasowe do maszyn i urządzeń oraz inne środki obrotowe.</a:t>
            </a:r>
          </a:p>
          <a:p>
            <a:r>
              <a:rPr lang="pl-PL" sz="3300" b="1" dirty="0"/>
              <a:t>Rzeczy osób trzecich</a:t>
            </a:r>
            <a:r>
              <a:rPr lang="pl-PL" sz="3300" dirty="0"/>
              <a:t>, które firma przyjęła, aby je np. naprawić, wyremontować, przerobić, wyczyścić, przechować lub sprzedać.</a:t>
            </a:r>
          </a:p>
          <a:p>
            <a:r>
              <a:rPr lang="pl-PL" sz="3300" b="1" dirty="0"/>
              <a:t>Gotówka</a:t>
            </a:r>
            <a:r>
              <a:rPr lang="pl-PL" sz="3300" dirty="0"/>
              <a:t>,</a:t>
            </a:r>
            <a:br>
              <a:rPr lang="pl-PL" sz="3300" dirty="0"/>
            </a:br>
            <a:r>
              <a:rPr lang="pl-PL" sz="3300" dirty="0"/>
              <a:t>czeki, weksle i inne wartości pieniężne.</a:t>
            </a:r>
          </a:p>
          <a:p>
            <a:r>
              <a:rPr lang="pl-PL" sz="3300" b="1" dirty="0"/>
              <a:t>Przedmioty</a:t>
            </a:r>
            <a:r>
              <a:rPr lang="pl-PL" sz="3300" dirty="0"/>
              <a:t>, które należą do pracowników i zwyczajowo znajdują się w miejscu pracy, np. odzież, obuwie (nie wartości pieniężne).</a:t>
            </a:r>
          </a:p>
          <a:p>
            <a:r>
              <a:rPr lang="pl-PL" sz="3300" b="1" dirty="0"/>
              <a:t>Nakłady adaptacyjne</a:t>
            </a:r>
            <a:r>
              <a:rPr lang="pl-PL" sz="3300" dirty="0"/>
              <a:t>, np. koszty położenia glazury, ustawienia ścianek działowych, montażu instalacji alarmowych w najmowanych budynkach lub lokalach.</a:t>
            </a:r>
            <a:br>
              <a:rPr lang="pl-PL" sz="3300" dirty="0"/>
            </a:br>
            <a:endParaRPr lang="pl-PL" sz="3300" dirty="0"/>
          </a:p>
        </p:txBody>
      </p:sp>
    </p:spTree>
    <p:extLst>
      <p:ext uri="{BB962C8B-B14F-4D97-AF65-F5344CB8AC3E}">
        <p14:creationId xmlns:p14="http://schemas.microsoft.com/office/powerpoint/2010/main" val="1712014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858367"/>
          </a:xfrm>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Zakres ubezpieczenia</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838200" y="1223493"/>
            <a:ext cx="10515600" cy="4953470"/>
          </a:xfrm>
        </p:spPr>
        <p:txBody>
          <a:bodyPr>
            <a:normAutofit fontScale="92500" lnSpcReduction="20000"/>
          </a:bodyPr>
          <a:lstStyle/>
          <a:p>
            <a:pPr marL="0" indent="0" algn="just">
              <a:buNone/>
            </a:pPr>
            <a:r>
              <a:rPr lang="pl-PL" dirty="0" smtClean="0"/>
              <a:t>  PZU odpowiada za szkody w ubezpieczonym mieniu powstałe na skutek wypadku ubezpieczeniowego powstałego w okresie ubezpieczenia i w miejscu ubezpieczenia w wyniku zdarzeń losowych. </a:t>
            </a:r>
          </a:p>
          <a:p>
            <a:pPr marL="0" indent="0" algn="just">
              <a:buNone/>
            </a:pPr>
            <a:r>
              <a:rPr lang="pl-PL" dirty="0" smtClean="0"/>
              <a:t>Za szkody w wartościach pieniężnych powstałe w wyniku kradzieży z włamaniem albo rabunku w lokalu albo powstałe podczas transportu.</a:t>
            </a:r>
          </a:p>
          <a:p>
            <a:pPr marL="0" indent="0" algn="just">
              <a:buNone/>
            </a:pPr>
            <a:r>
              <a:rPr lang="pl-PL" dirty="0" smtClean="0"/>
              <a:t>PZU odpowiada za szkody powstałe: 1)  w wyniku rabunku mającego miejsce podczas transportu; 2)  w związku ze zdarzeniami podczas transportu, które uniemożliwiły osobie wykonującej transport ochronę powierzonych wartości pieniężnych wskutek: a)  nagłej śmierci lub nagłej choroby tej osoby, b)  uszkodzenia ciała osoby spowodowanego nieszczęśliwym wypadkiem, c)  zniszczenia lub uszkodzenia środka lokomocji użytego do transportu wskutek wypadku środka transportu, ognia, uderzenia pioruna lub eksplozji. </a:t>
            </a:r>
          </a:p>
          <a:p>
            <a:pPr marL="0" indent="0" algn="just">
              <a:buNone/>
            </a:pPr>
            <a:r>
              <a:rPr lang="pl-PL" dirty="0" smtClean="0"/>
              <a:t>Za szkody w mieniu powstałe wskutek kradzieży z włamaniem dokonanej bez wejścia do lokalu przez otwór wybity w szybie, ścianie lub stropie tego lokalu.</a:t>
            </a:r>
          </a:p>
          <a:p>
            <a:pPr marL="0" indent="0" algn="just">
              <a:buNone/>
            </a:pPr>
            <a:endParaRPr lang="pl-PL" dirty="0"/>
          </a:p>
        </p:txBody>
      </p:sp>
    </p:spTree>
    <p:extLst>
      <p:ext uri="{BB962C8B-B14F-4D97-AF65-F5344CB8AC3E}">
        <p14:creationId xmlns:p14="http://schemas.microsoft.com/office/powerpoint/2010/main" val="2611690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Dodatkowe klauzule</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Na wniosek ubezpieczającego zakres ubezpieczenia określony, może zostać rozszerzony, za zapłatą dodatkowej składki ubezpieczeniowej, o następujące klauzule dodatkowe: </a:t>
            </a:r>
          </a:p>
          <a:p>
            <a:pPr marL="0" indent="0">
              <a:buNone/>
            </a:pPr>
            <a:r>
              <a:rPr lang="pl-PL" dirty="0" smtClean="0"/>
              <a:t>1)  przepięć; 2)  rozmrożenia; 3)  dewastacji; 4)  graffiti; 5)  aktów terroryzmu; 6)  dodatkowych kosztów działalności gospodarczej; 7)  stałych kosztów działalności gospodarczej; 8)  drobnych prac remontowo-budowlanych; 9)  kosztów odtworzenia dokumentacji; 10)  kosztów uprzątnięcia pozostałości po szkodzie; 11)  katastrofy budowlanej; 12)  ubezpieczenia środków obrotowych lub mienia osób trzecich na sumy zmienne; 13)  kosztów poszukiwania przyczyn szkody; 14)  strajków, rozruchów, zamieszek wewnętrznych; 15)  wiatru, gradu oraz naporu śniegu lub lodu w ubezpieczeniu budowli; 16)  wiatru, gradu oraz naporu śniegu lub lodu w ubezpieczeniu pojazdów mechanicznych; 17)  produkcji </a:t>
            </a:r>
            <a:r>
              <a:rPr lang="pl-PL" dirty="0" err="1" smtClean="0"/>
              <a:t>peletu</a:t>
            </a:r>
            <a:r>
              <a:rPr lang="pl-PL" dirty="0" smtClean="0"/>
              <a:t>, brykietu; 18)  działalności związanej z przerobem lub składowaniem odpadów; 19)  produkcji zniczy; 20)  ferm drobiu i kurników; 21)  ubezpieczenia budynków i budowli, w których jest składowana słoma lub siano; 22)  obiektów budowlanych krytych gontem drewnianym lub strzechą, na warunkach określonych w tych klauzulach</a:t>
            </a:r>
            <a:endParaRPr lang="pl-PL" dirty="0"/>
          </a:p>
        </p:txBody>
      </p:sp>
    </p:spTree>
    <p:extLst>
      <p:ext uri="{BB962C8B-B14F-4D97-AF65-F5344CB8AC3E}">
        <p14:creationId xmlns:p14="http://schemas.microsoft.com/office/powerpoint/2010/main" val="803528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Dodatkowe wsparcie finansowe</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PZU pokryje koszty także:</a:t>
            </a:r>
            <a:endParaRPr lang="pl-PL" dirty="0"/>
          </a:p>
          <a:p>
            <a:r>
              <a:rPr lang="pl-PL" dirty="0"/>
              <a:t>zapobiegania szkodzie i zmniejszania jej rozmiarów – w tym akcji ratowniczej,</a:t>
            </a:r>
          </a:p>
          <a:p>
            <a:r>
              <a:rPr lang="pl-PL" dirty="0"/>
              <a:t>uprzątnięcia pozostałości po szkodzie (także rozbiórki i demontażu),</a:t>
            </a:r>
          </a:p>
          <a:p>
            <a:r>
              <a:rPr lang="pl-PL" dirty="0"/>
              <a:t>odtworzenia dokumentacji produkcyjnej lub zakładowej,</a:t>
            </a:r>
          </a:p>
          <a:p>
            <a:r>
              <a:rPr lang="pl-PL" dirty="0"/>
              <a:t>naprawy uszkodzonych - w wyniku kradzieży z włamaniem i rabunku - zabezpieczeń lokalu.</a:t>
            </a:r>
          </a:p>
          <a:p>
            <a:pPr marL="0" indent="0">
              <a:buNone/>
            </a:pPr>
            <a:endParaRPr lang="pl-PL" dirty="0"/>
          </a:p>
        </p:txBody>
      </p:sp>
    </p:spTree>
    <p:extLst>
      <p:ext uri="{BB962C8B-B14F-4D97-AF65-F5344CB8AC3E}">
        <p14:creationId xmlns:p14="http://schemas.microsoft.com/office/powerpoint/2010/main" val="319488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Składka ubezpieczeniowa</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92500" lnSpcReduction="10000"/>
          </a:bodyPr>
          <a:lstStyle/>
          <a:p>
            <a:r>
              <a:rPr lang="pl-PL" dirty="0" smtClean="0"/>
              <a:t>  Składkę oblicza się za czas trwania odpowiedzialności PZU według taryfy obowiązującej w dniu przygotowania przez PZU oferty ubezpieczenia dla ubezpieczającego, z uwzględnieniem rodzaju prowadzonej działalności, przedmiotu ubezpieczenia, wysokości sumy ubezpieczenia i limitów odpowiedzialności PZU, zakresu ubezpieczenia oraz indywidualnej oceny ryzyka. </a:t>
            </a:r>
            <a:endParaRPr lang="pl-PL" dirty="0"/>
          </a:p>
          <a:p>
            <a:r>
              <a:rPr lang="pl-PL" dirty="0" smtClean="0"/>
              <a:t>Zapłata składki ubezpieczeniowej następuje przy zawarciu umowy ubezpieczenia, chyba że w umowie ubezpieczenia określono inny tryb i terminy zapłaty składki. Dopuszcza się możliwość zapłaty składki ubezpieczeniowej za roczny okres ubezpieczenia w ratach.</a:t>
            </a:r>
            <a:endParaRPr lang="pl-PL" dirty="0"/>
          </a:p>
        </p:txBody>
      </p:sp>
    </p:spTree>
    <p:extLst>
      <p:ext uri="{BB962C8B-B14F-4D97-AF65-F5344CB8AC3E}">
        <p14:creationId xmlns:p14="http://schemas.microsoft.com/office/powerpoint/2010/main" val="850466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Ubezpieczenie pojazdu OC</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Ubezpieczenie odpowiedzialności cywilnej (OC) posiadaczy pojazdów mechanicznych </a:t>
            </a:r>
            <a:r>
              <a:rPr lang="pl-PL" dirty="0"/>
              <a:t>t</a:t>
            </a:r>
            <a:r>
              <a:rPr lang="pl-PL" dirty="0" smtClean="0"/>
              <a:t>o </a:t>
            </a:r>
            <a:r>
              <a:rPr lang="pl-PL" dirty="0"/>
              <a:t>rodzaj ubezpieczenia majątkowego, które ochroni </a:t>
            </a:r>
            <a:r>
              <a:rPr lang="pl-PL" dirty="0" smtClean="0"/>
              <a:t>własność</a:t>
            </a:r>
            <a:r>
              <a:rPr lang="pl-PL" dirty="0"/>
              <a:t>, gdy </a:t>
            </a:r>
            <a:r>
              <a:rPr lang="pl-PL" dirty="0" smtClean="0"/>
              <a:t>osoba jest zobowiązana </a:t>
            </a:r>
            <a:r>
              <a:rPr lang="pl-PL" dirty="0"/>
              <a:t>do pokrycia szkód, które </a:t>
            </a:r>
            <a:r>
              <a:rPr lang="pl-PL" dirty="0" smtClean="0"/>
              <a:t>spowodował </a:t>
            </a:r>
            <a:r>
              <a:rPr lang="pl-PL" dirty="0"/>
              <a:t>albo w razie niewywiązania się z umowy</a:t>
            </a:r>
            <a:r>
              <a:rPr lang="pl-PL" dirty="0" smtClean="0"/>
              <a:t>.</a:t>
            </a:r>
          </a:p>
          <a:p>
            <a:pPr marL="0" indent="0">
              <a:buNone/>
            </a:pPr>
            <a:r>
              <a:rPr lang="pl-PL" dirty="0"/>
              <a:t>Za szkody </a:t>
            </a:r>
            <a:r>
              <a:rPr lang="pl-PL" dirty="0" smtClean="0"/>
              <a:t>PZU odpowiada do </a:t>
            </a:r>
            <a:r>
              <a:rPr lang="pl-PL" dirty="0"/>
              <a:t>wysokości sum gwarancyjnych, które wynoszą:</a:t>
            </a:r>
          </a:p>
          <a:p>
            <a:r>
              <a:rPr lang="pl-PL" b="1" dirty="0"/>
              <a:t>5 210 000 euro</a:t>
            </a:r>
            <a:r>
              <a:rPr lang="pl-PL" dirty="0"/>
              <a:t> dla szkód na osobie (jeśli np. w wypadku ktoś umrze lub zostanie ranny),</a:t>
            </a:r>
          </a:p>
          <a:p>
            <a:r>
              <a:rPr lang="pl-PL" b="1" dirty="0"/>
              <a:t>1 050 000 euro</a:t>
            </a:r>
            <a:r>
              <a:rPr lang="pl-PL" dirty="0"/>
              <a:t> dla szkód w mieniu (np. za uszkodzenie samochodu, barierki przy drodze lub płotu sąsiada). </a:t>
            </a:r>
            <a:endParaRPr lang="pl-PL" dirty="0" smtClean="0"/>
          </a:p>
          <a:p>
            <a:r>
              <a:rPr lang="pl-PL" dirty="0"/>
              <a:t>obowiązkowe ubezpieczenie posiadaczy pojazdów </a:t>
            </a:r>
            <a:r>
              <a:rPr lang="pl-PL" dirty="0" smtClean="0"/>
              <a:t>mechanicznych oznacza, iż każdy właściciel jest zobowiązany do zawarcia takiego ubezpieczenia.</a:t>
            </a:r>
            <a:endParaRPr lang="pl-PL" dirty="0"/>
          </a:p>
          <a:p>
            <a:r>
              <a:rPr lang="pl-PL" dirty="0"/>
              <a:t>bezpośrednia likwidacja szkody.</a:t>
            </a:r>
          </a:p>
          <a:p>
            <a:r>
              <a:rPr lang="pl-PL" dirty="0"/>
              <a:t>pieniądze dla osób, którym kierowca ubezpieczonego pojazdu wyrządzi szkodę w wypadku lub kolizji.    </a:t>
            </a:r>
          </a:p>
          <a:p>
            <a:pPr marL="0" indent="0">
              <a:buNone/>
            </a:pPr>
            <a:endParaRPr lang="pl-PL" dirty="0"/>
          </a:p>
        </p:txBody>
      </p:sp>
    </p:spTree>
    <p:extLst>
      <p:ext uri="{BB962C8B-B14F-4D97-AF65-F5344CB8AC3E}">
        <p14:creationId xmlns:p14="http://schemas.microsoft.com/office/powerpoint/2010/main" val="244267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Składka Ubezpieczenia </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838200" y="1812746"/>
            <a:ext cx="10515600" cy="4351338"/>
          </a:xfrm>
        </p:spPr>
        <p:txBody>
          <a:bodyPr>
            <a:normAutofit fontScale="70000" lnSpcReduction="20000"/>
          </a:bodyPr>
          <a:lstStyle/>
          <a:p>
            <a:pPr marL="0" indent="0">
              <a:buNone/>
            </a:pPr>
            <a:r>
              <a:rPr lang="pl-PL" dirty="0" smtClean="0"/>
              <a:t>Wysokość składki ubezpieczeniowej zależy od: </a:t>
            </a:r>
          </a:p>
          <a:p>
            <a:pPr marL="0" indent="0">
              <a:buNone/>
            </a:pPr>
            <a:r>
              <a:rPr lang="pl-PL" dirty="0" smtClean="0"/>
              <a:t>1)  sumy ubezpieczenia; </a:t>
            </a:r>
            <a:br>
              <a:rPr lang="pl-PL" dirty="0" smtClean="0"/>
            </a:br>
            <a:r>
              <a:rPr lang="pl-PL" dirty="0" smtClean="0"/>
              <a:t>2)  rodzaju, marki i modelu pojazdu, rodzaju zamontowanego w pojeździe zabezpieczenia przeciw  kradzieżowego, miejsca postoju pojazdu w nocy oraz pozostałych danych techniczno- eksploatacyjnych pojazdu; </a:t>
            </a:r>
            <a:br>
              <a:rPr lang="pl-PL" dirty="0" smtClean="0"/>
            </a:br>
            <a:r>
              <a:rPr lang="pl-PL" dirty="0" smtClean="0"/>
              <a:t>3)  miejsca zamieszkania lub siedziby (strefy regionalnej), wieku właściciela pojazdu lub użytkownika pojazdu; </a:t>
            </a:r>
            <a:br>
              <a:rPr lang="pl-PL" dirty="0" smtClean="0"/>
            </a:br>
            <a:r>
              <a:rPr lang="pl-PL" dirty="0" smtClean="0"/>
              <a:t>4)  zakresu i wariantu ubezpieczenia, zastosowania albo niestosowania pomniejszenia sumy ubezpieczenia o każde wypłacone odszkodowanie; </a:t>
            </a:r>
            <a:br>
              <a:rPr lang="pl-PL" dirty="0" smtClean="0"/>
            </a:br>
            <a:r>
              <a:rPr lang="pl-PL" dirty="0" smtClean="0"/>
              <a:t>5)  okresu ubezpieczenia; ilości posiadanych pojazdów; </a:t>
            </a:r>
            <a:br>
              <a:rPr lang="pl-PL" dirty="0" smtClean="0"/>
            </a:br>
            <a:r>
              <a:rPr lang="pl-PL" dirty="0" smtClean="0"/>
              <a:t>7)  tego czy ubezpieczony jest osobą fizyczną i czy prowadzi działalność gospodarczą lub posiada gospodarstwo rolne albo osobą prawną, albo jednostką organizacyjną niebędącą osobą prawną; </a:t>
            </a:r>
            <a:br>
              <a:rPr lang="pl-PL" dirty="0" smtClean="0"/>
            </a:br>
            <a:r>
              <a:rPr lang="pl-PL" dirty="0" smtClean="0"/>
              <a:t>8)  zawarcia innych umów ubezpieczenia z PZU; </a:t>
            </a:r>
            <a:br>
              <a:rPr lang="pl-PL" dirty="0" smtClean="0"/>
            </a:br>
            <a:r>
              <a:rPr lang="pl-PL" dirty="0" smtClean="0"/>
              <a:t>9)  wznowienia umowy AC danego pojazdu; </a:t>
            </a:r>
            <a:br>
              <a:rPr lang="pl-PL" dirty="0" smtClean="0"/>
            </a:br>
            <a:r>
              <a:rPr lang="pl-PL" dirty="0" smtClean="0"/>
              <a:t>10)  przebiegu ubezpieczenia autocasco i OC; </a:t>
            </a:r>
            <a:br>
              <a:rPr lang="pl-PL" dirty="0" smtClean="0"/>
            </a:br>
            <a:r>
              <a:rPr lang="pl-PL" dirty="0" smtClean="0"/>
              <a:t>11)  sposobu zapłaty składki ubezpieczeniowej; </a:t>
            </a:r>
            <a:br>
              <a:rPr lang="pl-PL" dirty="0" smtClean="0"/>
            </a:br>
            <a:r>
              <a:rPr lang="pl-PL" dirty="0" smtClean="0"/>
              <a:t>12)  indywidualnej oceny </a:t>
            </a:r>
            <a:r>
              <a:rPr lang="pl-PL" dirty="0" err="1" smtClean="0"/>
              <a:t>ryzyk</a:t>
            </a:r>
            <a:r>
              <a:rPr lang="pl-PL" dirty="0" smtClean="0"/>
              <a:t>.</a:t>
            </a:r>
            <a:endParaRPr lang="pl-PL" dirty="0"/>
          </a:p>
        </p:txBody>
      </p:sp>
    </p:spTree>
    <p:extLst>
      <p:ext uri="{BB962C8B-B14F-4D97-AF65-F5344CB8AC3E}">
        <p14:creationId xmlns:p14="http://schemas.microsoft.com/office/powerpoint/2010/main" val="770240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smtClean="0">
                <a:solidFill>
                  <a:schemeClr val="accent1">
                    <a:lumMod val="50000"/>
                  </a:schemeClr>
                </a:solidFill>
                <a:effectLst>
                  <a:outerShdw blurRad="38100" dist="38100" dir="2700000" algn="tl">
                    <a:srgbClr val="000000">
                      <a:alpha val="43137"/>
                    </a:srgbClr>
                  </a:outerShdw>
                </a:effectLst>
              </a:rPr>
              <a:t>Ubezpieczenie PZU Autocasco </a:t>
            </a:r>
            <a:endParaRPr lang="pl-PL" b="1" i="1" dirty="0">
              <a:solidFill>
                <a:schemeClr val="accent1">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Ubezpieczenie autocasco (AC) za pojazd mechaniczny:</a:t>
            </a:r>
          </a:p>
          <a:p>
            <a:r>
              <a:rPr lang="pl-PL" dirty="0" smtClean="0"/>
              <a:t>Jest </a:t>
            </a:r>
            <a:r>
              <a:rPr lang="pl-PL" dirty="0"/>
              <a:t>dobrowolnym ubezpieczeniem komunikacyjnym, które gwarantuje pokrycie kosztów szkody, powstałej w wyniku kolizji lub wypadku drogowego, uszkodzenia auta przez osoby trzecie lub nieprzewidziane warunki atmosferyczne, kradzieży pojazdu oraz jego pożaru lub wybuchu</a:t>
            </a:r>
            <a:r>
              <a:rPr lang="pl-PL" dirty="0" smtClean="0"/>
              <a:t>.</a:t>
            </a:r>
          </a:p>
          <a:p>
            <a:r>
              <a:rPr lang="pl-PL" dirty="0"/>
              <a:t>pieniądze w razie kradzieży, uszkodzenia lub zniszczenia pojazdu.</a:t>
            </a:r>
          </a:p>
          <a:p>
            <a:r>
              <a:rPr lang="pl-PL" dirty="0"/>
              <a:t>ochrona wszystkich szkód- chyba, że są wyłączone w warunkach umowy.</a:t>
            </a:r>
          </a:p>
          <a:p>
            <a:r>
              <a:rPr lang="pl-PL" dirty="0"/>
              <a:t>opcje dodatkowe- możliwość dopasowania ubezpieczenia do swoich potrzeb.</a:t>
            </a:r>
          </a:p>
          <a:p>
            <a:pPr marL="0" indent="0">
              <a:buNone/>
            </a:pPr>
            <a:r>
              <a:rPr lang="pl-PL" dirty="0" smtClean="0"/>
              <a:t> </a:t>
            </a:r>
            <a:endParaRPr lang="pl-PL" dirty="0"/>
          </a:p>
        </p:txBody>
      </p:sp>
    </p:spTree>
    <p:extLst>
      <p:ext uri="{BB962C8B-B14F-4D97-AF65-F5344CB8AC3E}">
        <p14:creationId xmlns:p14="http://schemas.microsoft.com/office/powerpoint/2010/main" val="266333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wód">
  <a:themeElements>
    <a:clrScheme name="Obwód">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Obwód">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bwód">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TM04033919[[fn=Obwód]]</Template>
  <TotalTime>160</TotalTime>
  <Words>602</Words>
  <Application>Microsoft Office PowerPoint</Application>
  <PresentationFormat>Panoramiczny</PresentationFormat>
  <Paragraphs>82</Paragraphs>
  <Slides>17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17</vt:i4>
      </vt:variant>
    </vt:vector>
  </HeadingPairs>
  <TitlesOfParts>
    <vt:vector size="21" baseType="lpstr">
      <vt:lpstr>Arial</vt:lpstr>
      <vt:lpstr>Trebuchet MS</vt:lpstr>
      <vt:lpstr>Tw Cen MT</vt:lpstr>
      <vt:lpstr>Obwód</vt:lpstr>
      <vt:lpstr>Powszechny Zakład Ubezpieczeń</vt:lpstr>
      <vt:lpstr>Ubezpieczenie mienia od wszystkich ryzyk Przedmiot ubezpieczenia</vt:lpstr>
      <vt:lpstr>Zakres ubezpieczenia</vt:lpstr>
      <vt:lpstr>Dodatkowe klauzule</vt:lpstr>
      <vt:lpstr>Dodatkowe wsparcie finansowe</vt:lpstr>
      <vt:lpstr>Składka ubezpieczeniowa</vt:lpstr>
      <vt:lpstr>Ubezpieczenie pojazdu OC</vt:lpstr>
      <vt:lpstr>Składka Ubezpieczenia </vt:lpstr>
      <vt:lpstr>Ubezpieczenie PZU Autocasco </vt:lpstr>
      <vt:lpstr>Ubezpieczenie PZU Auto Szyba</vt:lpstr>
      <vt:lpstr>Ubezpieczenie PZU Pomoc w Drodze</vt:lpstr>
      <vt:lpstr>Ubezpieczenie PZU Auto NNM</vt:lpstr>
      <vt:lpstr>Ubezpieczenie PZU Auto Asystent Zdrowotny</vt:lpstr>
      <vt:lpstr>Ubezpieczenie PZU Auto NNW Max</vt:lpstr>
      <vt:lpstr>Ubezpieczenie Auto Ochrona</vt:lpstr>
      <vt:lpstr>Źródła informacji:</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Towarzystwo ubezpieczeniowe Uniqa</dc:title>
  <dc:creator>Konto Microsoft</dc:creator>
  <cp:lastModifiedBy>Konto Microsoft</cp:lastModifiedBy>
  <cp:revision>19</cp:revision>
  <dcterms:created xsi:type="dcterms:W3CDTF">2020-12-16T19:44:23Z</dcterms:created>
  <dcterms:modified xsi:type="dcterms:W3CDTF">2020-12-16T22:25:01Z</dcterms:modified>
</cp:coreProperties>
</file>